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0693400" cy="7561263"/>
  <p:notesSz cx="6794500" cy="99314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339966"/>
    <a:srgbClr val="0033CC"/>
    <a:srgbClr val="FFCCFF"/>
    <a:srgbClr val="FF99FF"/>
    <a:srgbClr val="CCFFFF"/>
    <a:srgbClr val="CCFF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762" autoAdjust="0"/>
    <p:restoredTop sz="99194" autoAdjust="0"/>
  </p:normalViewPr>
  <p:slideViewPr>
    <p:cSldViewPr>
      <p:cViewPr>
        <p:scale>
          <a:sx n="100" d="100"/>
          <a:sy n="100" d="100"/>
        </p:scale>
        <p:origin x="149" y="-62"/>
      </p:cViewPr>
      <p:guideLst>
        <p:guide orient="horz" pos="2382"/>
        <p:guide pos="3369"/>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501" y="2349425"/>
            <a:ext cx="9090399" cy="161978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000" y="4284642"/>
            <a:ext cx="7487401" cy="193184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F49432B-114F-4930-8190-ECD228E88A86}"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89A7C67-4C03-42C5-8093-3A7BC1B6650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4567" y="303079"/>
            <a:ext cx="2404500" cy="6451096"/>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333" y="303079"/>
            <a:ext cx="7004704" cy="645109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0133310-7EB2-44F4-AEC6-F26AC53E193B}"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534334" y="303079"/>
            <a:ext cx="9624734" cy="645109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2131BABD-0D20-419B-B21E-F1A71A312FD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AE65DC9-7EB3-406F-AEA4-1A542101CD8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157" y="4859369"/>
            <a:ext cx="9090400" cy="1500803"/>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157" y="3204782"/>
            <a:ext cx="9090400" cy="16545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16B53C4-7EBD-4D09-8D14-A7519B1FAE2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334" y="1764594"/>
            <a:ext cx="4703480" cy="49895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53343" y="1764594"/>
            <a:ext cx="4705724" cy="49895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DC2D2A74-9CF7-4892-8A78-5C8C322C852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333" y="1692753"/>
            <a:ext cx="4725931" cy="7049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333" y="2397693"/>
            <a:ext cx="4725931" cy="43564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3136" y="1692753"/>
            <a:ext cx="4725931" cy="7049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3136" y="2397693"/>
            <a:ext cx="4725931" cy="43564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12D579C5-4295-4956-9E6F-51EC6F6DCF3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501007F5-2CA3-44E8-8B05-854D9D65968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0CC1A90F-4F44-461E-9940-8324D58ADD3F}"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334" y="300835"/>
            <a:ext cx="3518068" cy="1281912"/>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372" y="300834"/>
            <a:ext cx="5978695" cy="64533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334" y="1582747"/>
            <a:ext cx="3518068" cy="5171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E394C8A-4E6F-4177-B4AC-1D518CD0FD1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6921" y="5292660"/>
            <a:ext cx="6414244" cy="62524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6921" y="675754"/>
            <a:ext cx="6414244" cy="45360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096921" y="5917901"/>
            <a:ext cx="6414244" cy="88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1B10E71-B952-4CDC-A26D-789B814ED346}"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4988" y="303213"/>
            <a:ext cx="9623425"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534988" y="1765300"/>
            <a:ext cx="9623425" cy="4989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534988" y="6884988"/>
            <a:ext cx="2495550" cy="52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652838" y="6884988"/>
            <a:ext cx="3387725" cy="52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7662863" y="6884988"/>
            <a:ext cx="2495550" cy="52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530D084-F315-4D5C-8D91-AAAD2A9CA54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sptt.com/" TargetMode="Externa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a:xfrm>
            <a:off x="2178050" y="252413"/>
            <a:ext cx="3024188" cy="457200"/>
          </a:xfrm>
        </p:spPr>
        <p:txBody>
          <a:bodyPr/>
          <a:lstStyle/>
          <a:p>
            <a:r>
              <a:rPr lang="fr-FR" sz="1600" dirty="0" smtClean="0">
                <a:latin typeface="Arial Black" pitchFamily="34" charset="0"/>
                <a:cs typeface="Aharoni" pitchFamily="2" charset="-79"/>
              </a:rPr>
              <a:t>Bulletin d’adhésion</a:t>
            </a:r>
            <a:br>
              <a:rPr lang="fr-FR" sz="1600" dirty="0" smtClean="0">
                <a:latin typeface="Arial Black" pitchFamily="34" charset="0"/>
                <a:cs typeface="Aharoni" pitchFamily="2" charset="-79"/>
              </a:rPr>
            </a:br>
            <a:r>
              <a:rPr lang="fr-FR" sz="1600" dirty="0" smtClean="0">
                <a:latin typeface="Arial Black" pitchFamily="34" charset="0"/>
                <a:cs typeface="Aharoni" pitchFamily="2" charset="-79"/>
              </a:rPr>
              <a:t>2016 – 2017</a:t>
            </a:r>
          </a:p>
        </p:txBody>
      </p:sp>
      <p:sp>
        <p:nvSpPr>
          <p:cNvPr id="2051" name="Espace réservé du texte 2"/>
          <p:cNvSpPr>
            <a:spLocks noGrp="1"/>
          </p:cNvSpPr>
          <p:nvPr>
            <p:ph type="body" idx="1"/>
          </p:nvPr>
        </p:nvSpPr>
        <p:spPr>
          <a:xfrm>
            <a:off x="274638" y="1116013"/>
            <a:ext cx="1511300" cy="936625"/>
          </a:xfrm>
          <a:ln w="19050">
            <a:solidFill>
              <a:schemeClr val="accent2"/>
            </a:solidFill>
          </a:ln>
        </p:spPr>
        <p:txBody>
          <a:bodyPr/>
          <a:lstStyle/>
          <a:p>
            <a:pPr>
              <a:defRPr/>
            </a:pPr>
            <a:r>
              <a:rPr lang="fr-FR" sz="1200" dirty="0" smtClean="0">
                <a:effectLst>
                  <a:outerShdw blurRad="38100" dist="38100" dir="2700000" algn="tl">
                    <a:srgbClr val="C0C0C0"/>
                  </a:outerShdw>
                </a:effectLst>
                <a:latin typeface="Times New Roman" pitchFamily="18" charset="0"/>
                <a:cs typeface="Times New Roman" pitchFamily="18" charset="0"/>
                <a:sym typeface="Wingdings" pitchFamily="2" charset="2"/>
              </a:rPr>
              <a:t></a:t>
            </a:r>
            <a:r>
              <a:rPr lang="fr-FR" sz="1200" dirty="0" smtClean="0">
                <a:latin typeface="Times New Roman" pitchFamily="18" charset="0"/>
                <a:cs typeface="Times New Roman" pitchFamily="18" charset="0"/>
                <a:sym typeface="Wingdings" pitchFamily="2" charset="2"/>
              </a:rPr>
              <a:t> </a:t>
            </a:r>
            <a:r>
              <a:rPr lang="fr-FR" sz="1200" dirty="0" smtClean="0">
                <a:latin typeface="Times New Roman" pitchFamily="18" charset="0"/>
                <a:cs typeface="Times New Roman" pitchFamily="18" charset="0"/>
              </a:rPr>
              <a:t>Création</a:t>
            </a:r>
          </a:p>
          <a:p>
            <a:pPr>
              <a:defRPr/>
            </a:pPr>
            <a:r>
              <a:rPr lang="fr-FR" sz="1200" dirty="0" smtClean="0">
                <a:latin typeface="Times New Roman" pitchFamily="18" charset="0"/>
                <a:cs typeface="Times New Roman" pitchFamily="18" charset="0"/>
                <a:sym typeface="Wingdings" pitchFamily="2" charset="2"/>
              </a:rPr>
              <a:t> </a:t>
            </a:r>
            <a:r>
              <a:rPr lang="fr-FR" sz="1200" dirty="0" smtClean="0">
                <a:latin typeface="Times New Roman" pitchFamily="18" charset="0"/>
                <a:cs typeface="Times New Roman" pitchFamily="18" charset="0"/>
              </a:rPr>
              <a:t>Renouvellement</a:t>
            </a:r>
          </a:p>
          <a:p>
            <a:pPr>
              <a:defRPr/>
            </a:pPr>
            <a:r>
              <a:rPr lang="fr-FR" sz="1200" dirty="0" smtClean="0">
                <a:latin typeface="Times New Roman" pitchFamily="18" charset="0"/>
                <a:cs typeface="Times New Roman" pitchFamily="18" charset="0"/>
              </a:rPr>
              <a:t>Activités : Badminton</a:t>
            </a:r>
          </a:p>
        </p:txBody>
      </p:sp>
      <p:sp>
        <p:nvSpPr>
          <p:cNvPr id="2052" name="Espace réservé du contenu 3"/>
          <p:cNvSpPr>
            <a:spLocks noGrp="1"/>
          </p:cNvSpPr>
          <p:nvPr>
            <p:ph sz="half" idx="2"/>
          </p:nvPr>
        </p:nvSpPr>
        <p:spPr>
          <a:xfrm>
            <a:off x="274638" y="2065338"/>
            <a:ext cx="4895850" cy="2940050"/>
          </a:xfrm>
          <a:ln w="19050">
            <a:solidFill>
              <a:srgbClr val="0033CC"/>
            </a:solidFill>
          </a:ln>
        </p:spPr>
        <p:txBody>
          <a:bodyPr/>
          <a:lstStyle/>
          <a:p>
            <a:pPr>
              <a:buFontTx/>
              <a:buNone/>
            </a:pPr>
            <a:r>
              <a:rPr lang="fr-FR" sz="1200" b="1" dirty="0" smtClean="0">
                <a:latin typeface="Times New Roman" pitchFamily="18" charset="0"/>
                <a:cs typeface="Times New Roman" pitchFamily="18" charset="0"/>
              </a:rPr>
              <a:t>ETAT CIVIL DU DEMANDEUR</a:t>
            </a:r>
          </a:p>
          <a:p>
            <a:pPr>
              <a:buFontTx/>
              <a:buNone/>
            </a:pPr>
            <a:r>
              <a:rPr lang="fr-FR" sz="1200" dirty="0" smtClean="0">
                <a:latin typeface="Times New Roman" pitchFamily="18" charset="0"/>
                <a:cs typeface="Times New Roman" pitchFamily="18" charset="0"/>
                <a:sym typeface="Wingdings" pitchFamily="2" charset="2"/>
              </a:rPr>
              <a:t> Mr            Mme</a:t>
            </a:r>
          </a:p>
          <a:p>
            <a:pPr>
              <a:buFontTx/>
              <a:buNone/>
            </a:pPr>
            <a:r>
              <a:rPr lang="fr-FR" sz="1200" dirty="0" smtClean="0">
                <a:latin typeface="Times New Roman" pitchFamily="18" charset="0"/>
                <a:cs typeface="Times New Roman" pitchFamily="18" charset="0"/>
                <a:sym typeface="Wingdings" pitchFamily="2" charset="2"/>
              </a:rPr>
              <a:t>Nom : </a:t>
            </a:r>
          </a:p>
          <a:p>
            <a:pPr>
              <a:buFontTx/>
              <a:buNone/>
            </a:pPr>
            <a:r>
              <a:rPr lang="fr-FR" sz="1200" dirty="0" smtClean="0">
                <a:latin typeface="Times New Roman" pitchFamily="18" charset="0"/>
                <a:cs typeface="Times New Roman" pitchFamily="18" charset="0"/>
                <a:sym typeface="Wingdings" pitchFamily="2" charset="2"/>
              </a:rPr>
              <a:t>Prénom :</a:t>
            </a:r>
          </a:p>
          <a:p>
            <a:pPr>
              <a:buFontTx/>
              <a:buNone/>
            </a:pPr>
            <a:r>
              <a:rPr lang="fr-FR" sz="1200" dirty="0" smtClean="0">
                <a:latin typeface="Times New Roman" pitchFamily="18" charset="0"/>
                <a:cs typeface="Times New Roman" pitchFamily="18" charset="0"/>
                <a:sym typeface="Wingdings" pitchFamily="2" charset="2"/>
              </a:rPr>
              <a:t>Adresse :</a:t>
            </a:r>
          </a:p>
          <a:p>
            <a:pPr>
              <a:buFontTx/>
              <a:buNone/>
            </a:pPr>
            <a:endParaRPr lang="fr-FR" sz="1200" dirty="0" smtClean="0">
              <a:latin typeface="Times New Roman" pitchFamily="18" charset="0"/>
              <a:cs typeface="Times New Roman" pitchFamily="18" charset="0"/>
              <a:sym typeface="Wingdings" pitchFamily="2" charset="2"/>
            </a:endParaRPr>
          </a:p>
          <a:p>
            <a:pPr>
              <a:buFontTx/>
              <a:buNone/>
            </a:pPr>
            <a:r>
              <a:rPr lang="fr-FR" sz="1200" dirty="0" smtClean="0">
                <a:latin typeface="Times New Roman" pitchFamily="18" charset="0"/>
                <a:cs typeface="Times New Roman" pitchFamily="18" charset="0"/>
                <a:sym typeface="Wingdings" pitchFamily="2" charset="2"/>
              </a:rPr>
              <a:t>Code postal :                                         Ville :</a:t>
            </a:r>
          </a:p>
          <a:p>
            <a:pPr>
              <a:buFontTx/>
              <a:buNone/>
            </a:pPr>
            <a:r>
              <a:rPr lang="fr-FR" sz="1200" dirty="0" smtClean="0">
                <a:latin typeface="Times New Roman" pitchFamily="18" charset="0"/>
                <a:cs typeface="Times New Roman" pitchFamily="18" charset="0"/>
                <a:sym typeface="Wingdings" pitchFamily="2" charset="2"/>
              </a:rPr>
              <a:t>Date de naissance :        /      /                Lieu de naissance : </a:t>
            </a:r>
          </a:p>
          <a:p>
            <a:pPr>
              <a:buFontTx/>
              <a:buNone/>
            </a:pPr>
            <a:r>
              <a:rPr lang="fr-FR" sz="1200" dirty="0" smtClean="0">
                <a:latin typeface="Times New Roman" pitchFamily="18" charset="0"/>
                <a:cs typeface="Times New Roman" pitchFamily="18" charset="0"/>
                <a:sym typeface="Wingdings" pitchFamily="2" charset="2"/>
              </a:rPr>
              <a:t>Nationalité :</a:t>
            </a:r>
          </a:p>
          <a:p>
            <a:pPr>
              <a:buFontTx/>
              <a:buNone/>
            </a:pPr>
            <a:r>
              <a:rPr lang="fr-FR" sz="1200" dirty="0" smtClean="0">
                <a:latin typeface="Times New Roman" pitchFamily="18" charset="0"/>
                <a:cs typeface="Times New Roman" pitchFamily="18" charset="0"/>
                <a:sym typeface="Wingdings" pitchFamily="2" charset="2"/>
              </a:rPr>
              <a:t>Téléphone domicile :</a:t>
            </a:r>
          </a:p>
          <a:p>
            <a:pPr>
              <a:buFontTx/>
              <a:buNone/>
            </a:pPr>
            <a:r>
              <a:rPr lang="fr-FR" sz="1200" dirty="0" smtClean="0">
                <a:latin typeface="Times New Roman" pitchFamily="18" charset="0"/>
                <a:cs typeface="Times New Roman" pitchFamily="18" charset="0"/>
                <a:sym typeface="Wingdings" pitchFamily="2" charset="2"/>
              </a:rPr>
              <a:t>Téléphone travail :</a:t>
            </a:r>
          </a:p>
          <a:p>
            <a:pPr>
              <a:buFontTx/>
              <a:buNone/>
            </a:pPr>
            <a:r>
              <a:rPr lang="fr-FR" sz="1200" dirty="0" smtClean="0">
                <a:latin typeface="Times New Roman" pitchFamily="18" charset="0"/>
                <a:cs typeface="Times New Roman" pitchFamily="18" charset="0"/>
                <a:sym typeface="Wingdings" pitchFamily="2" charset="2"/>
              </a:rPr>
              <a:t>Mobile :</a:t>
            </a:r>
          </a:p>
          <a:p>
            <a:pPr>
              <a:buFontTx/>
              <a:buNone/>
            </a:pPr>
            <a:r>
              <a:rPr lang="fr-FR" sz="1200" dirty="0" smtClean="0">
                <a:latin typeface="Times New Roman" pitchFamily="18" charset="0"/>
                <a:cs typeface="Times New Roman" pitchFamily="18" charset="0"/>
                <a:sym typeface="Wingdings" pitchFamily="2" charset="2"/>
              </a:rPr>
              <a:t>Email :</a:t>
            </a:r>
          </a:p>
          <a:p>
            <a:pPr>
              <a:buFontTx/>
              <a:buNone/>
            </a:pPr>
            <a:endParaRPr lang="fr-FR" sz="1200" dirty="0" smtClean="0">
              <a:latin typeface="Times New Roman" pitchFamily="18" charset="0"/>
              <a:cs typeface="Times New Roman" pitchFamily="18" charset="0"/>
            </a:endParaRPr>
          </a:p>
        </p:txBody>
      </p:sp>
      <p:sp>
        <p:nvSpPr>
          <p:cNvPr id="2053" name="Espace réservé du texte 2"/>
          <p:cNvSpPr txBox="1">
            <a:spLocks/>
          </p:cNvSpPr>
          <p:nvPr/>
        </p:nvSpPr>
        <p:spPr bwMode="auto">
          <a:xfrm>
            <a:off x="1817688" y="1116013"/>
            <a:ext cx="3384550" cy="936625"/>
          </a:xfrm>
          <a:prstGeom prst="rect">
            <a:avLst/>
          </a:prstGeom>
          <a:noFill/>
          <a:ln w="19050">
            <a:solidFill>
              <a:schemeClr val="accent2"/>
            </a:solidFill>
            <a:miter lim="800000"/>
            <a:headEnd/>
            <a:tailEnd/>
          </a:ln>
        </p:spPr>
        <p:txBody>
          <a:bodyPr anchor="b"/>
          <a:lstStyle/>
          <a:p>
            <a:pPr eaLnBrk="0" hangingPunct="0">
              <a:spcBef>
                <a:spcPct val="20000"/>
              </a:spcBef>
            </a:pPr>
            <a:endParaRPr lang="fr-FR" sz="1200" b="1" dirty="0">
              <a:latin typeface="Times New Roman" pitchFamily="18" charset="0"/>
              <a:cs typeface="Times New Roman" pitchFamily="18" charset="0"/>
              <a:sym typeface="Wingdings" pitchFamily="2" charset="2"/>
            </a:endParaRPr>
          </a:p>
          <a:p>
            <a:pPr eaLnBrk="0" hangingPunct="0">
              <a:spcBef>
                <a:spcPct val="20000"/>
              </a:spcBef>
            </a:pPr>
            <a:r>
              <a:rPr lang="fr-FR" sz="1200" b="1" u="sng" dirty="0">
                <a:latin typeface="Times New Roman" pitchFamily="18" charset="0"/>
                <a:cs typeface="Times New Roman" pitchFamily="18" charset="0"/>
              </a:rPr>
              <a:t>Type de licences </a:t>
            </a:r>
            <a:r>
              <a:rPr lang="fr-FR" sz="1200" b="1" dirty="0">
                <a:latin typeface="Times New Roman" pitchFamily="18" charset="0"/>
                <a:cs typeface="Times New Roman" pitchFamily="18" charset="0"/>
              </a:rPr>
              <a:t>: </a:t>
            </a:r>
            <a:r>
              <a:rPr lang="fr-FR" sz="1200" b="1" i="1" dirty="0">
                <a:latin typeface="Times New Roman" pitchFamily="18" charset="0"/>
                <a:cs typeface="Times New Roman" pitchFamily="18" charset="0"/>
              </a:rPr>
              <a:t>Licence </a:t>
            </a:r>
            <a:r>
              <a:rPr lang="fr-FR" sz="1200" b="1" i="1" dirty="0">
                <a:latin typeface="Times New Roman" pitchFamily="18" charset="0"/>
                <a:cs typeface="Times New Roman" pitchFamily="18" charset="0"/>
                <a:sym typeface="Wingdings" pitchFamily="2" charset="2"/>
              </a:rPr>
              <a:t>sans autre fédération</a:t>
            </a:r>
            <a:endParaRPr lang="fr-FR" sz="1200" b="1" i="1" dirty="0">
              <a:latin typeface="Times New Roman" pitchFamily="18" charset="0"/>
              <a:cs typeface="Times New Roman" pitchFamily="18" charset="0"/>
            </a:endParaRPr>
          </a:p>
          <a:p>
            <a:pPr eaLnBrk="0" hangingPunct="0">
              <a:spcBef>
                <a:spcPct val="20000"/>
              </a:spcBef>
              <a:buFont typeface="Wingdings" pitchFamily="2" charset="2"/>
              <a:buChar char="o"/>
            </a:pPr>
            <a:r>
              <a:rPr lang="fr-FR" sz="1200" b="1" dirty="0">
                <a:latin typeface="Times New Roman" pitchFamily="18" charset="0"/>
                <a:cs typeface="Times New Roman" pitchFamily="18" charset="0"/>
                <a:sym typeface="Wingdings" pitchFamily="2" charset="2"/>
              </a:rPr>
              <a:t>Licence loisir : 40 €</a:t>
            </a:r>
          </a:p>
          <a:p>
            <a:pPr eaLnBrk="0" hangingPunct="0">
              <a:spcBef>
                <a:spcPct val="20000"/>
              </a:spcBef>
              <a:buFont typeface="Wingdings" pitchFamily="2" charset="2"/>
              <a:buChar char="o"/>
            </a:pPr>
            <a:endParaRPr lang="fr-FR" sz="1200" b="1" dirty="0">
              <a:latin typeface="Times New Roman" pitchFamily="18" charset="0"/>
              <a:cs typeface="Times New Roman" pitchFamily="18" charset="0"/>
            </a:endParaRPr>
          </a:p>
        </p:txBody>
      </p:sp>
      <p:sp>
        <p:nvSpPr>
          <p:cNvPr id="2054" name="ZoneTexte 9"/>
          <p:cNvSpPr txBox="1">
            <a:spLocks noChangeArrowheads="1"/>
          </p:cNvSpPr>
          <p:nvPr/>
        </p:nvSpPr>
        <p:spPr bwMode="auto">
          <a:xfrm>
            <a:off x="306388" y="5005388"/>
            <a:ext cx="4857750" cy="615950"/>
          </a:xfrm>
          <a:prstGeom prst="rect">
            <a:avLst/>
          </a:prstGeom>
          <a:noFill/>
          <a:ln w="19050">
            <a:solidFill>
              <a:srgbClr val="0033CC"/>
            </a:solidFill>
            <a:miter lim="800000"/>
            <a:headEnd/>
            <a:tailEnd/>
          </a:ln>
        </p:spPr>
        <p:txBody>
          <a:bodyPr>
            <a:spAutoFit/>
          </a:bodyPr>
          <a:lstStyle/>
          <a:p>
            <a:r>
              <a:rPr lang="fr-FR" sz="1000" b="1" u="sng">
                <a:latin typeface="Times New Roman" pitchFamily="18" charset="0"/>
                <a:cs typeface="Times New Roman" pitchFamily="18" charset="0"/>
              </a:rPr>
              <a:t>ETAT SPORTIF DU DEMANDEUR </a:t>
            </a:r>
          </a:p>
          <a:p>
            <a:r>
              <a:rPr lang="fr-FR" sz="1200">
                <a:latin typeface="Times New Roman" pitchFamily="18" charset="0"/>
                <a:cs typeface="Times New Roman" pitchFamily="18" charset="0"/>
              </a:rPr>
              <a:t>Je m’engage à fournir un certificat médical</a:t>
            </a:r>
          </a:p>
          <a:p>
            <a:r>
              <a:rPr lang="fr-FR" sz="1200">
                <a:latin typeface="Times New Roman" pitchFamily="18" charset="0"/>
                <a:cs typeface="Times New Roman" pitchFamily="18" charset="0"/>
                <a:sym typeface="Wingdings" pitchFamily="2" charset="2"/>
              </a:rPr>
              <a:t>Certificat médical :  oui   Date : </a:t>
            </a:r>
            <a:endParaRPr lang="fr-FR" sz="1200">
              <a:latin typeface="Times New Roman" pitchFamily="18" charset="0"/>
              <a:cs typeface="Times New Roman" pitchFamily="18" charset="0"/>
            </a:endParaRPr>
          </a:p>
        </p:txBody>
      </p:sp>
      <p:sp>
        <p:nvSpPr>
          <p:cNvPr id="2055" name="Espace réservé du contenu 3"/>
          <p:cNvSpPr>
            <a:spLocks noGrp="1"/>
          </p:cNvSpPr>
          <p:nvPr>
            <p:ph sz="half" idx="2"/>
          </p:nvPr>
        </p:nvSpPr>
        <p:spPr>
          <a:xfrm>
            <a:off x="5202238" y="180975"/>
            <a:ext cx="5113337" cy="6480175"/>
          </a:xfrm>
          <a:ln w="19050">
            <a:solidFill>
              <a:srgbClr val="0033CC"/>
            </a:solidFill>
          </a:ln>
        </p:spPr>
        <p:txBody>
          <a:bodyPr/>
          <a:lstStyle/>
          <a:p>
            <a:pPr algn="ctr">
              <a:buFontTx/>
              <a:buNone/>
            </a:pPr>
            <a:r>
              <a:rPr lang="fr-FR" sz="1200" b="1" smtClean="0">
                <a:latin typeface="Times New Roman" pitchFamily="18" charset="0"/>
                <a:cs typeface="Times New Roman" pitchFamily="18" charset="0"/>
              </a:rPr>
              <a:t>ACCORD DE LICENCE</a:t>
            </a:r>
          </a:p>
          <a:p>
            <a:pPr>
              <a:buFontTx/>
              <a:buNone/>
            </a:pPr>
            <a:r>
              <a:rPr lang="fr-FR" sz="1000" u="sng" smtClean="0">
                <a:latin typeface="Times New Roman" pitchFamily="18" charset="0"/>
                <a:cs typeface="Times New Roman" pitchFamily="18" charset="0"/>
                <a:sym typeface="Wingdings" pitchFamily="2" charset="2"/>
              </a:rPr>
              <a:t>INFORMATIQUE ET LIBERTES</a:t>
            </a:r>
            <a:r>
              <a:rPr lang="fr-FR" sz="1000" smtClean="0">
                <a:latin typeface="Times New Roman" pitchFamily="18" charset="0"/>
                <a:cs typeface="Times New Roman" pitchFamily="18" charset="0"/>
                <a:sym typeface="Wingdings" pitchFamily="2" charset="2"/>
              </a:rPr>
              <a:t> :</a:t>
            </a:r>
          </a:p>
          <a:p>
            <a:pPr algn="just">
              <a:buFontTx/>
              <a:buNone/>
            </a:pPr>
            <a:r>
              <a:rPr lang="fr-FR" sz="800" smtClean="0">
                <a:latin typeface="Times New Roman" pitchFamily="18" charset="0"/>
                <a:cs typeface="Times New Roman" pitchFamily="18" charset="0"/>
              </a:rPr>
              <a:t> « La loi informatique et liberté N°78-17 du 6 janvier 1978 modifiée en août 2004, s’applique aux réponses faites à ce questionnaire. Toutes les informations de ce document font l’objet d’une traitement informatique et le licencié dispose d’un droit d’accès et de rectification auprès du Secrétaire Général de l’ASPTT. Ces coordonnées pourront être cédées à des partenaires commerciaux avec faculté pour le licencié de s’opposer à leurs divulgations.</a:t>
            </a:r>
          </a:p>
          <a:p>
            <a:pPr>
              <a:buFontTx/>
              <a:buNone/>
            </a:pPr>
            <a:r>
              <a:rPr lang="fr-FR" sz="1000" u="sng" smtClean="0">
                <a:latin typeface="Times New Roman" pitchFamily="18" charset="0"/>
                <a:cs typeface="Times New Roman" pitchFamily="18" charset="0"/>
                <a:sym typeface="Wingdings" pitchFamily="2" charset="2"/>
              </a:rPr>
              <a:t>CESSION DU DROIT A L’IMAGE</a:t>
            </a:r>
            <a:r>
              <a:rPr lang="fr-FR" sz="1000" smtClean="0">
                <a:latin typeface="Times New Roman" pitchFamily="18" charset="0"/>
                <a:cs typeface="Times New Roman" pitchFamily="18" charset="0"/>
                <a:sym typeface="Wingdings" pitchFamily="2" charset="2"/>
              </a:rPr>
              <a:t> :</a:t>
            </a:r>
          </a:p>
          <a:p>
            <a:pPr algn="just" eaLnBrk="1" hangingPunct="1">
              <a:spcBef>
                <a:spcPct val="0"/>
              </a:spcBef>
              <a:buFontTx/>
              <a:buNone/>
            </a:pPr>
            <a:r>
              <a:rPr lang="fr-FR" sz="900" smtClean="0">
                <a:latin typeface="Times New Roman" pitchFamily="18" charset="0"/>
                <a:cs typeface="Times New Roman" pitchFamily="18" charset="0"/>
                <a:sym typeface="Wingdings" pitchFamily="2" charset="2"/>
              </a:rPr>
              <a:t></a:t>
            </a:r>
            <a:r>
              <a:rPr lang="fr-FR" sz="900" smtClean="0">
                <a:latin typeface="Times New Roman" pitchFamily="18" charset="0"/>
                <a:cs typeface="Times New Roman" pitchFamily="18" charset="0"/>
              </a:rPr>
              <a:t> Je ne souhaite pas que les photos, les prises de vue et interviews réalisés dans le cadre de ma participation aux manifestations soient publiés et diffusés à la radio, à la télévision, dans la presse écrite, dans les livres ou sur le site internet par des moyens de reproduction photomécaniques (films, cassettes vidéo, etc.) sans avoir le droit à une compensation.</a:t>
            </a:r>
          </a:p>
          <a:p>
            <a:pPr algn="just" eaLnBrk="1" hangingPunct="1">
              <a:spcBef>
                <a:spcPct val="0"/>
              </a:spcBef>
              <a:buFontTx/>
              <a:buNone/>
            </a:pPr>
            <a:r>
              <a:rPr lang="fr-FR" sz="900" smtClean="0">
                <a:latin typeface="Times New Roman" pitchFamily="18" charset="0"/>
                <a:cs typeface="Times New Roman" pitchFamily="18" charset="0"/>
                <a:sym typeface="Wingdings" pitchFamily="2" charset="2"/>
              </a:rPr>
              <a:t></a:t>
            </a:r>
            <a:r>
              <a:rPr lang="fr-FR" sz="900" smtClean="0">
                <a:latin typeface="Times New Roman" pitchFamily="18" charset="0"/>
                <a:cs typeface="Times New Roman" pitchFamily="18" charset="0"/>
              </a:rPr>
              <a:t>  Je ne souhaite pas recevoir d’information de la part de la FSASPTT.</a:t>
            </a:r>
          </a:p>
          <a:p>
            <a:pPr algn="just" eaLnBrk="1" hangingPunct="1">
              <a:spcBef>
                <a:spcPct val="0"/>
              </a:spcBef>
              <a:buFont typeface="Wingdings" pitchFamily="2" charset="2"/>
              <a:buChar char="o"/>
            </a:pPr>
            <a:r>
              <a:rPr lang="fr-FR" sz="900" smtClean="0">
                <a:latin typeface="Times New Roman" pitchFamily="18" charset="0"/>
                <a:cs typeface="Times New Roman" pitchFamily="18" charset="0"/>
              </a:rPr>
              <a:t>Je ne souhaite pas recevoir d’information de la part des partenaires de la FSASPTT.</a:t>
            </a:r>
          </a:p>
          <a:p>
            <a:pPr>
              <a:buFontTx/>
              <a:buNone/>
            </a:pPr>
            <a:r>
              <a:rPr lang="fr-FR" sz="1000" u="sng" smtClean="0">
                <a:latin typeface="Times New Roman" pitchFamily="18" charset="0"/>
                <a:cs typeface="Times New Roman" pitchFamily="18" charset="0"/>
                <a:sym typeface="Wingdings" pitchFamily="2" charset="2"/>
              </a:rPr>
              <a:t>AUTORISATION PARENTALE (pour les mineurs)</a:t>
            </a:r>
            <a:r>
              <a:rPr lang="fr-FR" sz="1000" smtClean="0">
                <a:latin typeface="Times New Roman" pitchFamily="18" charset="0"/>
                <a:cs typeface="Times New Roman" pitchFamily="18" charset="0"/>
                <a:sym typeface="Wingdings" pitchFamily="2" charset="2"/>
              </a:rPr>
              <a:t> :</a:t>
            </a:r>
          </a:p>
          <a:p>
            <a:pPr algn="just">
              <a:buFontTx/>
              <a:buNone/>
            </a:pPr>
            <a:r>
              <a:rPr lang="fr-FR" sz="900" smtClean="0">
                <a:latin typeface="Times New Roman" pitchFamily="18" charset="0"/>
                <a:cs typeface="Times New Roman" pitchFamily="18" charset="0"/>
              </a:rPr>
              <a:t>Je, soussigné(e) M ou Mme ________________________ représentant légal de ___________________ certifie lui donner l’autorisation de :</a:t>
            </a:r>
          </a:p>
          <a:p>
            <a:pPr algn="just">
              <a:buFontTx/>
              <a:buNone/>
            </a:pPr>
            <a:r>
              <a:rPr lang="fr-FR" sz="900" smtClean="0">
                <a:latin typeface="Times New Roman" pitchFamily="18" charset="0"/>
                <a:cs typeface="Times New Roman" pitchFamily="18" charset="0"/>
              </a:rPr>
              <a:t>-   se licencier à la FSASPTT et d’adhérer à l’ASPTT pour toutes les activités</a:t>
            </a:r>
          </a:p>
          <a:p>
            <a:pPr algn="just">
              <a:buFontTx/>
              <a:buNone/>
            </a:pPr>
            <a:r>
              <a:rPr lang="fr-FR" sz="900" smtClean="0">
                <a:latin typeface="Times New Roman" pitchFamily="18" charset="0"/>
                <a:cs typeface="Times New Roman" pitchFamily="18" charset="0"/>
              </a:rPr>
              <a:t>- prendre place dans un véhicule de l’association, ou une voiture particulière, afin d’effectuer les déplacements nécessités par les compétitions sportives officielles, amicales ou de loisirs au cours de la saison.</a:t>
            </a:r>
          </a:p>
          <a:p>
            <a:pPr algn="just">
              <a:buFontTx/>
              <a:buNone/>
            </a:pPr>
            <a:r>
              <a:rPr lang="fr-FR" sz="900" smtClean="0">
                <a:latin typeface="Times New Roman" pitchFamily="18" charset="0"/>
                <a:cs typeface="Times New Roman" pitchFamily="18" charset="0"/>
              </a:rPr>
              <a:t>J’autorise les responsables à faire procéder à toute intervention médicale d’urgence. La personne à contacter en cas d’accident est : ______________________ numéros de téléphone :</a:t>
            </a:r>
          </a:p>
          <a:p>
            <a:pPr>
              <a:buFontTx/>
              <a:buNone/>
            </a:pPr>
            <a:r>
              <a:rPr lang="fr-FR" sz="1000" u="sng" smtClean="0">
                <a:latin typeface="Times New Roman" pitchFamily="18" charset="0"/>
                <a:cs typeface="Times New Roman" pitchFamily="18" charset="0"/>
                <a:sym typeface="Wingdings" pitchFamily="2" charset="2"/>
              </a:rPr>
              <a:t>ASSURANCE</a:t>
            </a:r>
            <a:r>
              <a:rPr lang="fr-FR" sz="1000" smtClean="0">
                <a:latin typeface="Times New Roman" pitchFamily="18" charset="0"/>
                <a:cs typeface="Times New Roman" pitchFamily="18" charset="0"/>
                <a:sym typeface="Wingdings" pitchFamily="2" charset="2"/>
              </a:rPr>
              <a:t> : (1)</a:t>
            </a:r>
          </a:p>
          <a:p>
            <a:pPr algn="just">
              <a:buFontTx/>
              <a:buNone/>
            </a:pPr>
            <a:r>
              <a:rPr lang="fr-FR" sz="900" smtClean="0">
                <a:latin typeface="Times New Roman" pitchFamily="18" charset="0"/>
                <a:cs typeface="Times New Roman" pitchFamily="18" charset="0"/>
                <a:sym typeface="Wingdings" pitchFamily="2" charset="2"/>
              </a:rPr>
              <a:t>L’établissement d’une des 2 licences permet à son titulaire de bénéficier des assurances Responsabilité civile, Assistance et Dommages corporels souscrites par la FSASPTT</a:t>
            </a:r>
            <a:r>
              <a:rPr lang="fr-FR" sz="1000" smtClean="0">
                <a:latin typeface="Times New Roman" pitchFamily="18" charset="0"/>
                <a:cs typeface="Times New Roman" pitchFamily="18" charset="0"/>
                <a:sym typeface="Wingdings" pitchFamily="2" charset="2"/>
              </a:rPr>
              <a:t>. </a:t>
            </a:r>
            <a:r>
              <a:rPr lang="fr-FR" sz="900" smtClean="0">
                <a:latin typeface="Times New Roman" pitchFamily="18" charset="0"/>
                <a:cs typeface="Times New Roman" pitchFamily="18" charset="0"/>
                <a:sym typeface="Wingdings" pitchFamily="2" charset="2"/>
              </a:rPr>
              <a:t>L’assurance « dommages corporels » est facultative mais la FSASPTT vous informe que les risques encourus lors de la pratique d’une activité sportive peuvent donner lieu à des accidents sur lesquels il convient de s’assurer par le biais d’une assurance dommages corporels. Le montant de l’assurance compris dans le prix de la licence loisir est de 1,84 € et dans celui de la licence adhésion est de 0,60 €. Si vous ne souhaitez pas cette assurance dommages corporels, le montant de cette dernière sera déduit.</a:t>
            </a:r>
          </a:p>
          <a:p>
            <a:pPr algn="just">
              <a:buFontTx/>
              <a:buNone/>
            </a:pPr>
            <a:r>
              <a:rPr lang="fr-FR" sz="900" smtClean="0">
                <a:latin typeface="Times New Roman" pitchFamily="18" charset="0"/>
                <a:cs typeface="Times New Roman" pitchFamily="18" charset="0"/>
                <a:sym typeface="Wingdings" pitchFamily="2" charset="2"/>
              </a:rPr>
              <a:t>En cas de refus de souscription de l’assurance Dommages Corporels, le club doit s’assurer que le bénéficiaire a bien pris connaissance des informations assurances figurant sur la notice d’information à conserver par le licencié et qu’il prend sa décision en toute connaissance de cause.</a:t>
            </a:r>
          </a:p>
          <a:p>
            <a:pPr algn="just">
              <a:buFontTx/>
              <a:buNone/>
            </a:pPr>
            <a:r>
              <a:rPr lang="fr-FR" sz="900" smtClean="0">
                <a:latin typeface="Times New Roman" pitchFamily="18" charset="0"/>
                <a:cs typeface="Times New Roman" pitchFamily="18" charset="0"/>
                <a:sym typeface="Wingdings" pitchFamily="2" charset="2"/>
              </a:rPr>
              <a:t>Je soussigné(e) ________________________ reconnais avoir pris connaissance :</a:t>
            </a:r>
          </a:p>
          <a:p>
            <a:pPr algn="just">
              <a:buFontTx/>
              <a:buChar char="-"/>
            </a:pPr>
            <a:r>
              <a:rPr lang="fr-FR" sz="900" smtClean="0">
                <a:latin typeface="Times New Roman" pitchFamily="18" charset="0"/>
                <a:cs typeface="Times New Roman" pitchFamily="18" charset="0"/>
                <a:sym typeface="Wingdings" pitchFamily="2" charset="2"/>
              </a:rPr>
              <a:t> de la notice d’assurance m’informant du résumé des garanties incluses dans le contrat d’assurance et adhérer au contrat national proposé par la FSASPTT (notice aussi disponible sur le site </a:t>
            </a:r>
            <a:r>
              <a:rPr lang="fr-FR" sz="900" smtClean="0">
                <a:latin typeface="Times New Roman" pitchFamily="18" charset="0"/>
                <a:cs typeface="Times New Roman" pitchFamily="18" charset="0"/>
                <a:sym typeface="Wingdings" pitchFamily="2" charset="2"/>
                <a:hlinkClick r:id="rId2"/>
              </a:rPr>
              <a:t>www.asptt.com</a:t>
            </a:r>
            <a:r>
              <a:rPr lang="fr-FR" sz="900" smtClean="0">
                <a:latin typeface="Times New Roman" pitchFamily="18" charset="0"/>
                <a:cs typeface="Times New Roman" pitchFamily="18" charset="0"/>
                <a:sym typeface="Wingdings" pitchFamily="2" charset="2"/>
              </a:rPr>
              <a:t>)</a:t>
            </a:r>
          </a:p>
          <a:p>
            <a:pPr algn="just">
              <a:buFontTx/>
              <a:buChar char="-"/>
            </a:pPr>
            <a:r>
              <a:rPr lang="fr-FR" sz="900" smtClean="0">
                <a:latin typeface="Times New Roman" pitchFamily="18" charset="0"/>
                <a:cs typeface="Times New Roman" pitchFamily="18" charset="0"/>
                <a:sym typeface="Wingdings" pitchFamily="2" charset="2"/>
              </a:rPr>
              <a:t> des statuts et règlement intérieur (disponible au secrétariat de l’association) </a:t>
            </a:r>
          </a:p>
          <a:p>
            <a:pPr algn="just">
              <a:buFontTx/>
              <a:buNone/>
            </a:pPr>
            <a:r>
              <a:rPr lang="fr-FR" sz="900" smtClean="0">
                <a:latin typeface="Times New Roman" pitchFamily="18" charset="0"/>
                <a:cs typeface="Times New Roman" pitchFamily="18" charset="0"/>
              </a:rPr>
              <a:t>Je satisfais à la visite médicale OBLIGATOIRE m’autorisant à pratiquer le ou les sports considérés.Il est rappelé qu’en cas de refus d’adhésion aux garanties proposées par une autre fédération, l’assureur</a:t>
            </a:r>
          </a:p>
          <a:p>
            <a:pPr algn="just">
              <a:buFontTx/>
              <a:buNone/>
            </a:pPr>
            <a:r>
              <a:rPr lang="fr-FR" sz="900" smtClean="0">
                <a:latin typeface="Times New Roman" pitchFamily="18" charset="0"/>
                <a:cs typeface="Times New Roman" pitchFamily="18" charset="0"/>
              </a:rPr>
              <a:t>de la FSASPTT ne prendra pas en charge les risques refusés, et par conséquent refusera le dossier de sinistre.</a:t>
            </a:r>
          </a:p>
          <a:p>
            <a:pPr algn="just">
              <a:buFontTx/>
              <a:buNone/>
            </a:pPr>
            <a:endParaRPr lang="fr-FR" sz="900" smtClean="0">
              <a:latin typeface="Times New Roman" pitchFamily="18" charset="0"/>
              <a:cs typeface="Times New Roman" pitchFamily="18" charset="0"/>
            </a:endParaRPr>
          </a:p>
          <a:p>
            <a:pPr>
              <a:buFontTx/>
              <a:buNone/>
            </a:pPr>
            <a:endParaRPr lang="fr-FR" sz="1200" smtClean="0">
              <a:latin typeface="Times New Roman" pitchFamily="18" charset="0"/>
              <a:cs typeface="Times New Roman" pitchFamily="18" charset="0"/>
              <a:sym typeface="Wingdings" pitchFamily="2" charset="2"/>
            </a:endParaRPr>
          </a:p>
          <a:p>
            <a:pPr>
              <a:buFontTx/>
              <a:buNone/>
            </a:pPr>
            <a:endParaRPr lang="fr-FR" sz="1200" smtClean="0">
              <a:latin typeface="Times New Roman" pitchFamily="18" charset="0"/>
              <a:cs typeface="Times New Roman" pitchFamily="18" charset="0"/>
            </a:endParaRPr>
          </a:p>
        </p:txBody>
      </p:sp>
      <p:sp>
        <p:nvSpPr>
          <p:cNvPr id="2056" name="ZoneTexte 11"/>
          <p:cNvSpPr txBox="1">
            <a:spLocks noChangeArrowheads="1"/>
          </p:cNvSpPr>
          <p:nvPr/>
        </p:nvSpPr>
        <p:spPr bwMode="auto">
          <a:xfrm>
            <a:off x="306388" y="6661150"/>
            <a:ext cx="10009187" cy="647700"/>
          </a:xfrm>
          <a:prstGeom prst="rect">
            <a:avLst/>
          </a:prstGeom>
          <a:noFill/>
          <a:ln w="19050">
            <a:solidFill>
              <a:srgbClr val="0033CC"/>
            </a:solidFill>
            <a:miter lim="800000"/>
            <a:headEnd/>
            <a:tailEnd/>
          </a:ln>
        </p:spPr>
        <p:txBody>
          <a:bodyPr>
            <a:spAutoFit/>
          </a:bodyPr>
          <a:lstStyle/>
          <a:p>
            <a:r>
              <a:rPr lang="fr-FR" sz="800" u="sng">
                <a:latin typeface="Times New Roman" pitchFamily="18" charset="0"/>
                <a:cs typeface="Times New Roman" pitchFamily="18" charset="0"/>
              </a:rPr>
              <a:t>REFUS D’ASSURANCE</a:t>
            </a:r>
            <a:r>
              <a:rPr lang="fr-FR" sz="800">
                <a:latin typeface="Times New Roman" pitchFamily="18" charset="0"/>
                <a:cs typeface="Times New Roman" pitchFamily="18" charset="0"/>
              </a:rPr>
              <a:t> : (2)</a:t>
            </a:r>
          </a:p>
          <a:p>
            <a:pPr algn="just"/>
            <a:r>
              <a:rPr lang="fr-FR" sz="900">
                <a:latin typeface="Times New Roman" pitchFamily="18" charset="0"/>
                <a:cs typeface="Times New Roman" pitchFamily="18" charset="0"/>
              </a:rPr>
              <a:t>Si le soussigné refuse de souscrire à l’assurance Dommages Corporels, il reconnaît avoir été informé des</a:t>
            </a:r>
            <a:r>
              <a:rPr lang="fr-FR" sz="900">
                <a:latin typeface="Times New Roman" pitchFamily="18" charset="0"/>
                <a:cs typeface="Times New Roman" pitchFamily="18" charset="0"/>
                <a:sym typeface="Wingdings" pitchFamily="2" charset="2"/>
              </a:rPr>
              <a:t> risques encourus lors de la pratique d’une activité sportive pouvant porter atteinte à son intégrité physique et il coche la case ci-dessous. </a:t>
            </a:r>
          </a:p>
          <a:p>
            <a:pPr algn="ctr">
              <a:buFont typeface="Wingdings" pitchFamily="2" charset="2"/>
              <a:buChar char="o"/>
            </a:pPr>
            <a:r>
              <a:rPr lang="fr-FR" sz="900">
                <a:latin typeface="Times New Roman" pitchFamily="18" charset="0"/>
                <a:cs typeface="Times New Roman" pitchFamily="18" charset="0"/>
                <a:sym typeface="Wingdings" pitchFamily="2" charset="2"/>
              </a:rPr>
              <a:t>   je ne souhaite pas souscrire d’assurance Dommages Corporels</a:t>
            </a:r>
            <a:endParaRPr lang="fr-FR" sz="900">
              <a:latin typeface="Times New Roman" pitchFamily="18" charset="0"/>
              <a:cs typeface="Times New Roman" pitchFamily="18" charset="0"/>
            </a:endParaRPr>
          </a:p>
        </p:txBody>
      </p:sp>
      <p:sp>
        <p:nvSpPr>
          <p:cNvPr id="16" name="Rectangle 15"/>
          <p:cNvSpPr/>
          <p:nvPr/>
        </p:nvSpPr>
        <p:spPr>
          <a:xfrm>
            <a:off x="306388" y="5797550"/>
            <a:ext cx="4895850" cy="863600"/>
          </a:xfrm>
          <a:prstGeom prst="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tabLst>
                <a:tab pos="2238375" algn="l"/>
                <a:tab pos="2514600" algn="l"/>
                <a:tab pos="5019675" algn="l"/>
              </a:tabLst>
              <a:defRPr/>
            </a:pPr>
            <a:r>
              <a:rPr lang="fr-FR" sz="900" b="1" dirty="0">
                <a:solidFill>
                  <a:srgbClr val="000000"/>
                </a:solidFill>
                <a:latin typeface="Times New Roman" pitchFamily="18" charset="0"/>
                <a:cs typeface="Times New Roman" pitchFamily="18" charset="0"/>
              </a:rPr>
              <a:t>Je déclare sur l’honneur l’exactitude des informations portées ci-dessus et m’engage à respecter la réglementation de la </a:t>
            </a:r>
            <a:r>
              <a:rPr lang="fr-FR" sz="900" b="1" dirty="0" smtClean="0">
                <a:solidFill>
                  <a:srgbClr val="000000"/>
                </a:solidFill>
                <a:latin typeface="Times New Roman" pitchFamily="18" charset="0"/>
                <a:cs typeface="Times New Roman" pitchFamily="18" charset="0"/>
              </a:rPr>
              <a:t>Fédération</a:t>
            </a:r>
            <a:r>
              <a:rPr lang="fr-FR" sz="900" b="1" dirty="0">
                <a:solidFill>
                  <a:srgbClr val="000000"/>
                </a:solidFill>
                <a:latin typeface="Times New Roman" pitchFamily="18" charset="0"/>
                <a:cs typeface="Times New Roman" pitchFamily="18" charset="0"/>
              </a:rPr>
              <a:t> </a:t>
            </a:r>
            <a:r>
              <a:rPr lang="fr-FR" sz="900" b="1" dirty="0" smtClean="0">
                <a:solidFill>
                  <a:srgbClr val="000000"/>
                </a:solidFill>
                <a:latin typeface="Times New Roman" pitchFamily="18" charset="0"/>
                <a:cs typeface="Times New Roman" pitchFamily="18" charset="0"/>
              </a:rPr>
              <a:t>et de fournir un certificat médical au Président du club.</a:t>
            </a:r>
            <a:endParaRPr lang="fr-FR" sz="900" b="1" dirty="0">
              <a:solidFill>
                <a:srgbClr val="000000"/>
              </a:solidFill>
              <a:latin typeface="Times New Roman" pitchFamily="18" charset="0"/>
              <a:cs typeface="Times New Roman" pitchFamily="18" charset="0"/>
            </a:endParaRPr>
          </a:p>
          <a:p>
            <a:pPr algn="just">
              <a:tabLst>
                <a:tab pos="2238375" algn="l"/>
                <a:tab pos="2514600" algn="l"/>
                <a:tab pos="5019675" algn="l"/>
              </a:tabLst>
              <a:defRPr/>
            </a:pPr>
            <a:r>
              <a:rPr lang="fr-FR" sz="900" dirty="0">
                <a:solidFill>
                  <a:srgbClr val="000000"/>
                </a:solidFill>
                <a:latin typeface="Times New Roman" pitchFamily="18" charset="0"/>
                <a:cs typeface="Times New Roman" pitchFamily="18" charset="0"/>
              </a:rPr>
              <a:t>A___________________ le  ____/______/_____</a:t>
            </a:r>
          </a:p>
          <a:p>
            <a:pPr algn="just">
              <a:tabLst>
                <a:tab pos="2238375" algn="l"/>
                <a:tab pos="2514600" algn="l"/>
                <a:tab pos="5019675" algn="l"/>
              </a:tabLst>
              <a:defRPr/>
            </a:pPr>
            <a:r>
              <a:rPr lang="fr-FR" sz="900" b="1" dirty="0">
                <a:solidFill>
                  <a:srgbClr val="000000"/>
                </a:solidFill>
                <a:latin typeface="Times New Roman" pitchFamily="18" charset="0"/>
                <a:cs typeface="Times New Roman" pitchFamily="18" charset="0"/>
              </a:rPr>
              <a:t>Signature obligatoire</a:t>
            </a:r>
          </a:p>
          <a:p>
            <a:pPr algn="just">
              <a:tabLst>
                <a:tab pos="2238375" algn="l"/>
                <a:tab pos="2514600" algn="l"/>
                <a:tab pos="5019675" algn="l"/>
              </a:tabLst>
              <a:defRPr/>
            </a:pPr>
            <a:r>
              <a:rPr lang="fr-FR" sz="900" dirty="0">
                <a:solidFill>
                  <a:srgbClr val="000000"/>
                </a:solidFill>
                <a:latin typeface="Times New Roman" pitchFamily="18" charset="0"/>
                <a:cs typeface="Times New Roman" pitchFamily="18" charset="0"/>
              </a:rPr>
              <a:t>(du demandeur ou du représentant légal</a:t>
            </a:r>
            <a:endParaRPr lang="fr-FR" sz="900" dirty="0">
              <a:solidFill>
                <a:srgbClr val="002060"/>
              </a:solidFill>
              <a:latin typeface="Times New Roman" pitchFamily="18" charset="0"/>
              <a:cs typeface="Times New Roman" pitchFamily="18" charset="0"/>
            </a:endParaRPr>
          </a:p>
          <a:p>
            <a:pPr algn="just">
              <a:tabLst>
                <a:tab pos="2238375" algn="l"/>
                <a:tab pos="2514600" algn="l"/>
                <a:tab pos="5019675" algn="l"/>
              </a:tabLst>
              <a:defRPr/>
            </a:pPr>
            <a:endParaRPr lang="fr-FR" sz="900" dirty="0">
              <a:solidFill>
                <a:srgbClr val="002060"/>
              </a:solidFill>
            </a:endParaRPr>
          </a:p>
        </p:txBody>
      </p:sp>
      <p:pic>
        <p:nvPicPr>
          <p:cNvPr id="2058" name="Picture 42"/>
          <p:cNvPicPr>
            <a:picLocks noChangeAspect="1" noChangeArrowheads="1"/>
          </p:cNvPicPr>
          <p:nvPr/>
        </p:nvPicPr>
        <p:blipFill>
          <a:blip r:embed="rId3" cstate="print"/>
          <a:srcRect/>
          <a:stretch>
            <a:fillRect/>
          </a:stretch>
        </p:blipFill>
        <p:spPr bwMode="auto">
          <a:xfrm>
            <a:off x="306388" y="252413"/>
            <a:ext cx="2209800" cy="792162"/>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194572" y="684287"/>
            <a:ext cx="936104" cy="41987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2306</TotalTime>
  <Words>187</Words>
  <Application>Microsoft Office PowerPoint</Application>
  <PresentationFormat>Personnalisé</PresentationFormat>
  <Paragraphs>51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Bulletin d’adhésion 2016 – 2017</vt:lpstr>
    </vt:vector>
  </TitlesOfParts>
  <Company>ASPTT RODEZ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GISELE LATIEULE</dc:creator>
  <cp:lastModifiedBy>epfo5520</cp:lastModifiedBy>
  <cp:revision>180</cp:revision>
  <dcterms:created xsi:type="dcterms:W3CDTF">2006-03-27T14:40:31Z</dcterms:created>
  <dcterms:modified xsi:type="dcterms:W3CDTF">2016-07-04T09:20:13Z</dcterms:modified>
</cp:coreProperties>
</file>